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37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C3A1-A0DB-4189-A146-20EE5A1F3832}" type="datetimeFigureOut">
              <a:rPr lang="fr-FR" smtClean="0"/>
              <a:t>02/10/2011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ED55-8CFF-4D28-9C75-57334AFB125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L’usage idiomatique des verbes réfléchis (p.54)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S’inquiéter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657600"/>
            <a:ext cx="4038600" cy="86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dirty="0" smtClean="0"/>
              <a:t>Il est </a:t>
            </a:r>
            <a:r>
              <a:rPr lang="fr-FR" b="1" dirty="0" smtClean="0">
                <a:solidFill>
                  <a:srgbClr val="0070C0"/>
                </a:solidFill>
              </a:rPr>
              <a:t>inquiet</a:t>
            </a:r>
            <a:r>
              <a:rPr lang="fr-FR" dirty="0" smtClean="0"/>
              <a:t>,</a:t>
            </a:r>
          </a:p>
          <a:p>
            <a:pPr algn="ctr">
              <a:buNone/>
            </a:pPr>
            <a:r>
              <a:rPr lang="fr-FR" dirty="0" smtClean="0"/>
              <a:t>Il s’inquiète.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962400"/>
            <a:ext cx="4038600" cy="86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dirty="0" smtClean="0"/>
              <a:t>Elle est </a:t>
            </a:r>
            <a:r>
              <a:rPr lang="fr-FR" b="1" dirty="0" smtClean="0">
                <a:solidFill>
                  <a:srgbClr val="FF0000"/>
                </a:solidFill>
              </a:rPr>
              <a:t>inquiète.</a:t>
            </a:r>
          </a:p>
          <a:p>
            <a:pPr algn="ctr">
              <a:buNone/>
            </a:pPr>
            <a:r>
              <a:rPr lang="fr-FR" dirty="0" smtClean="0"/>
              <a:t>Elle s’inquiète.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3125056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13558"/>
          <a:stretch>
            <a:fillRect/>
          </a:stretch>
        </p:blipFill>
        <p:spPr bwMode="auto">
          <a:xfrm>
            <a:off x="5791200" y="12192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5105400"/>
            <a:ext cx="78486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Je             (</a:t>
            </a:r>
            <a:r>
              <a:rPr lang="fr-FR" sz="2800" b="1" dirty="0" smtClean="0">
                <a:solidFill>
                  <a:srgbClr val="00863D"/>
                </a:solidFill>
              </a:rPr>
              <a:t>m’</a:t>
            </a:r>
            <a:r>
              <a:rPr lang="fr-FR" sz="2800" dirty="0" smtClean="0"/>
              <a:t>) </a:t>
            </a:r>
            <a:r>
              <a:rPr lang="fr-FR" sz="2800" dirty="0" smtClean="0"/>
              <a:t>inquièt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inquièt</a:t>
            </a:r>
            <a:r>
              <a:rPr lang="fr-FR" sz="2800" b="1" dirty="0" smtClean="0">
                <a:solidFill>
                  <a:srgbClr val="FF0000"/>
                </a:solidFill>
              </a:rPr>
              <a:t>es</a:t>
            </a: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baseline="0" dirty="0" smtClean="0"/>
              <a:t>Il/Elle/On </a:t>
            </a:r>
            <a:r>
              <a:rPr lang="fr-FR" sz="2800" dirty="0" smtClean="0"/>
              <a:t> (</a:t>
            </a:r>
            <a:r>
              <a:rPr lang="fr-FR" sz="2800" b="1" dirty="0" smtClean="0">
                <a:solidFill>
                  <a:srgbClr val="00863D"/>
                </a:solidFill>
              </a:rPr>
              <a:t>s’</a:t>
            </a:r>
            <a:r>
              <a:rPr lang="fr-FR" sz="2800" dirty="0" smtClean="0"/>
              <a:t>) </a:t>
            </a:r>
            <a:r>
              <a:rPr lang="fr-FR" sz="2800" dirty="0" smtClean="0"/>
              <a:t>inquièt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(nous) </a:t>
            </a:r>
            <a:r>
              <a:rPr lang="fr-FR" sz="2800" dirty="0" smtClean="0"/>
              <a:t>inqui</a:t>
            </a:r>
            <a:r>
              <a:rPr lang="fr-FR" sz="2800" b="1" dirty="0" smtClean="0">
                <a:solidFill>
                  <a:srgbClr val="7030A0"/>
                </a:solidFill>
              </a:rPr>
              <a:t>é</a:t>
            </a:r>
            <a:r>
              <a:rPr lang="fr-FR" sz="2800" dirty="0" smtClean="0"/>
              <a:t>t</a:t>
            </a:r>
            <a:r>
              <a:rPr lang="fr-FR" sz="2800" b="1" dirty="0" smtClean="0">
                <a:solidFill>
                  <a:srgbClr val="FF0000"/>
                </a:solidFill>
              </a:rPr>
              <a:t>ons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Vous        (vous) </a:t>
            </a:r>
            <a:r>
              <a:rPr lang="fr-FR" sz="2800" dirty="0" smtClean="0"/>
              <a:t>inqui</a:t>
            </a:r>
            <a:r>
              <a:rPr lang="fr-FR" sz="2800" b="1" dirty="0" smtClean="0">
                <a:solidFill>
                  <a:srgbClr val="7030A0"/>
                </a:solidFill>
              </a:rPr>
              <a:t>é</a:t>
            </a:r>
            <a:r>
              <a:rPr lang="fr-FR" sz="2800" dirty="0" smtClean="0"/>
              <a:t>t</a:t>
            </a:r>
            <a:r>
              <a:rPr lang="fr-FR" sz="2800" b="1" dirty="0" smtClean="0">
                <a:solidFill>
                  <a:srgbClr val="FF0000"/>
                </a:solidFill>
              </a:rPr>
              <a:t>ez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inquièt</a:t>
            </a:r>
            <a:r>
              <a:rPr lang="fr-FR" sz="2800" b="1" dirty="0" smtClean="0">
                <a:solidFill>
                  <a:srgbClr val="FF0000"/>
                </a:solidFill>
              </a:rPr>
              <a:t>ent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…AUTRES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Trouver</a:t>
            </a:r>
          </a:p>
          <a:p>
            <a:pPr algn="ctr">
              <a:buNone/>
            </a:pPr>
            <a:r>
              <a:rPr lang="fr-FR" dirty="0" smtClean="0"/>
              <a:t>To </a:t>
            </a:r>
            <a:r>
              <a:rPr lang="fr-FR" dirty="0" err="1" smtClean="0"/>
              <a:t>find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Je cherche </a:t>
            </a:r>
            <a:r>
              <a:rPr lang="fr-FR" dirty="0" err="1" smtClean="0"/>
              <a:t>Waldo</a:t>
            </a:r>
            <a:r>
              <a:rPr lang="fr-FR" dirty="0" smtClean="0"/>
              <a:t>…</a:t>
            </a:r>
          </a:p>
          <a:p>
            <a:pPr>
              <a:buNone/>
            </a:pPr>
            <a:r>
              <a:rPr lang="fr-FR" dirty="0" smtClean="0"/>
              <a:t>Oh! Il est là! J</a:t>
            </a:r>
            <a:r>
              <a:rPr lang="fr-FR" dirty="0" smtClean="0"/>
              <a:t>’ai trouvé </a:t>
            </a:r>
            <a:r>
              <a:rPr lang="fr-FR" dirty="0" err="1" smtClean="0"/>
              <a:t>Waldo</a:t>
            </a:r>
            <a:r>
              <a:rPr lang="fr-FR" dirty="0" smtClean="0"/>
              <a:t>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495800" cy="28193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Se trouver </a:t>
            </a:r>
          </a:p>
          <a:p>
            <a:pPr algn="ctr">
              <a:buNone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(</a:t>
            </a:r>
            <a:r>
              <a:rPr lang="fr-FR" dirty="0" err="1" smtClean="0"/>
              <a:t>somewhere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Waldo</a:t>
            </a:r>
            <a:r>
              <a:rPr lang="fr-FR" dirty="0" smtClean="0"/>
              <a:t> se trouve </a:t>
            </a:r>
            <a:r>
              <a:rPr lang="fr-FR" dirty="0" smtClean="0"/>
              <a:t>à</a:t>
            </a:r>
            <a:r>
              <a:rPr lang="fr-FR" dirty="0" smtClean="0"/>
              <a:t> côt</a:t>
            </a:r>
            <a:r>
              <a:rPr lang="fr-FR" dirty="0" smtClean="0"/>
              <a:t>é</a:t>
            </a:r>
            <a:r>
              <a:rPr lang="fr-FR" dirty="0" smtClean="0"/>
              <a:t> de la femme qui porte une </a:t>
            </a:r>
            <a:r>
              <a:rPr lang="fr-FR" dirty="0" smtClean="0"/>
              <a:t>é</a:t>
            </a:r>
            <a:r>
              <a:rPr lang="fr-FR" dirty="0" smtClean="0"/>
              <a:t>charpe.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3716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343400"/>
            <a:ext cx="34444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utilise les verbes réfléchis pour </a:t>
            </a:r>
            <a:r>
              <a:rPr lang="fr-FR" dirty="0" smtClean="0"/>
              <a:t>décrire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MOUVEMENTS</a:t>
            </a:r>
          </a:p>
          <a:p>
            <a:r>
              <a:rPr lang="fr-FR" dirty="0" smtClean="0"/>
              <a:t>les SENTIMENTS/EMOTIONS</a:t>
            </a:r>
          </a:p>
          <a:p>
            <a:r>
              <a:rPr lang="fr-FR" dirty="0" smtClean="0"/>
              <a:t>… AUTRE CHOSE…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MOUVEMENTS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Rendre</a:t>
            </a:r>
          </a:p>
          <a:p>
            <a:pPr>
              <a:buNone/>
            </a:pPr>
            <a:r>
              <a:rPr lang="fr-FR" dirty="0" smtClean="0"/>
              <a:t>Je rends mes devoirs </a:t>
            </a:r>
            <a:r>
              <a:rPr lang="fr-FR" dirty="0" smtClean="0"/>
              <a:t>à la prof.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004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Se rendre à </a:t>
            </a:r>
          </a:p>
          <a:p>
            <a:pPr>
              <a:buNone/>
            </a:pPr>
            <a:r>
              <a:rPr lang="fr-FR" dirty="0" smtClean="0"/>
              <a:t>Je </a:t>
            </a:r>
            <a:r>
              <a:rPr lang="fr-FR" b="1" dirty="0" smtClean="0"/>
              <a:t>me</a:t>
            </a:r>
            <a:r>
              <a:rPr lang="fr-FR" dirty="0" smtClean="0"/>
              <a:t> rends </a:t>
            </a:r>
            <a:r>
              <a:rPr lang="fr-FR" b="1" dirty="0" smtClean="0"/>
              <a:t>au</a:t>
            </a:r>
            <a:r>
              <a:rPr lang="fr-FR" dirty="0" smtClean="0"/>
              <a:t> lycée.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43000" y="4953000"/>
            <a:ext cx="73914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/>
              <a:t>Je             (me) rend</a:t>
            </a:r>
            <a:r>
              <a:rPr lang="fr-FR" sz="2800" dirty="0" smtClean="0">
                <a:solidFill>
                  <a:srgbClr val="FF0000"/>
                </a:solidFill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(te) rend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aseline="0" dirty="0" smtClean="0"/>
              <a:t>Il/Elle/On</a:t>
            </a:r>
            <a:r>
              <a:rPr lang="fr-FR" sz="2800" dirty="0" smtClean="0"/>
              <a:t> (se) rend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  (nous) rend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/>
              <a:t>Vous        (vous) rend</a:t>
            </a:r>
            <a:r>
              <a:rPr lang="fr-FR" sz="2800" dirty="0" smtClean="0">
                <a:solidFill>
                  <a:srgbClr val="FF0000"/>
                </a:solidFill>
              </a:rPr>
              <a:t>ez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(se)     rend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9298" y="4495800"/>
            <a:ext cx="110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2400" b="1" u="sng" dirty="0"/>
              <a:t>Rendre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3716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MOUVEMENTS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Arrêter</a:t>
            </a:r>
          </a:p>
          <a:p>
            <a:pPr>
              <a:buNone/>
            </a:pPr>
            <a:r>
              <a:rPr lang="fr-FR" dirty="0" smtClean="0"/>
              <a:t>J’arr</a:t>
            </a:r>
            <a:r>
              <a:rPr lang="fr-FR" dirty="0" smtClean="0"/>
              <a:t>ê</a:t>
            </a:r>
            <a:r>
              <a:rPr lang="fr-FR" dirty="0" smtClean="0"/>
              <a:t>te le bus.</a:t>
            </a:r>
          </a:p>
          <a:p>
            <a:pPr>
              <a:buNone/>
            </a:pPr>
            <a:r>
              <a:rPr lang="fr-FR" dirty="0" smtClean="0"/>
              <a:t>Le bus part. J’arrête le bus. (Maintenant le bus ne part plus.)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004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S’arrêter</a:t>
            </a:r>
          </a:p>
          <a:p>
            <a:pPr>
              <a:buNone/>
            </a:pPr>
            <a:r>
              <a:rPr lang="fr-FR" dirty="0" smtClean="0"/>
              <a:t>Je m’a</a:t>
            </a:r>
            <a:r>
              <a:rPr lang="fr-FR" dirty="0" smtClean="0"/>
              <a:t>rrête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Je marche. Je </a:t>
            </a:r>
            <a:r>
              <a:rPr lang="fr-FR" dirty="0" smtClean="0"/>
              <a:t>m’arrête. (Maintenant je ne marche plus.)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43000" y="4953000"/>
            <a:ext cx="75438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Je             (</a:t>
            </a:r>
            <a:r>
              <a:rPr lang="fr-FR" sz="2800" b="1" dirty="0" smtClean="0">
                <a:solidFill>
                  <a:srgbClr val="00863D"/>
                </a:solidFill>
              </a:rPr>
              <a:t>m’</a:t>
            </a:r>
            <a:r>
              <a:rPr lang="fr-FR" sz="2800" dirty="0" smtClean="0"/>
              <a:t>) </a:t>
            </a:r>
            <a:r>
              <a:rPr lang="fr-FR" sz="2800" dirty="0" smtClean="0"/>
              <a:t>arrêt</a:t>
            </a:r>
            <a:r>
              <a:rPr lang="fr-FR" sz="2800" dirty="0" smtClean="0">
                <a:solidFill>
                  <a:srgbClr val="FF0000"/>
                </a:solidFill>
              </a:rPr>
              <a:t>e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arrêt</a:t>
            </a:r>
            <a:r>
              <a:rPr lang="fr-FR" sz="2800" dirty="0" smtClean="0">
                <a:solidFill>
                  <a:srgbClr val="FF0000"/>
                </a:solidFill>
              </a:rPr>
              <a:t>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342900" lvl="0" indent="-342900">
              <a:spcBef>
                <a:spcPct val="20000"/>
              </a:spcBef>
            </a:pPr>
            <a:r>
              <a:rPr lang="fr-FR" sz="2800" baseline="0" dirty="0" smtClean="0"/>
              <a:t>Il/Elle/On</a:t>
            </a:r>
            <a:r>
              <a:rPr lang="fr-FR" sz="2800" dirty="0" smtClean="0"/>
              <a:t> (</a:t>
            </a:r>
            <a:r>
              <a:rPr lang="fr-FR" sz="2800" b="1" dirty="0" smtClean="0">
                <a:solidFill>
                  <a:srgbClr val="00863D"/>
                </a:solidFill>
              </a:rPr>
              <a:t>s’</a:t>
            </a:r>
            <a:r>
              <a:rPr lang="fr-FR" sz="2800" dirty="0" smtClean="0"/>
              <a:t>) </a:t>
            </a:r>
            <a:r>
              <a:rPr lang="fr-FR" sz="2800" dirty="0" smtClean="0"/>
              <a:t>arrêt</a:t>
            </a:r>
            <a:r>
              <a:rPr lang="fr-FR" sz="2800" dirty="0" smtClean="0">
                <a:solidFill>
                  <a:srgbClr val="FF0000"/>
                </a:solidFill>
              </a:rPr>
              <a:t>e</a:t>
            </a:r>
            <a:endParaRPr lang="fr-F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  (nous) </a:t>
            </a:r>
            <a:r>
              <a:rPr lang="fr-FR" sz="2800" dirty="0" smtClean="0"/>
              <a:t>arrêt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Vous        (vous) </a:t>
            </a:r>
            <a:r>
              <a:rPr lang="fr-FR" sz="2800" dirty="0" smtClean="0"/>
              <a:t>arrêt</a:t>
            </a:r>
            <a:r>
              <a:rPr lang="fr-FR" sz="2800" dirty="0" smtClean="0">
                <a:solidFill>
                  <a:srgbClr val="FF0000"/>
                </a:solidFill>
              </a:rPr>
              <a:t>ez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arrêt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996" y="4495800"/>
            <a:ext cx="1106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2400" b="1" u="sng" dirty="0" smtClean="0"/>
              <a:t>Arrêter</a:t>
            </a:r>
            <a:endParaRPr lang="fr-FR" sz="2400" b="1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4114800" y="13716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MOUVEMENTS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Aller</a:t>
            </a:r>
          </a:p>
          <a:p>
            <a:pPr>
              <a:buNone/>
            </a:pPr>
            <a:r>
              <a:rPr lang="fr-FR" dirty="0" smtClean="0"/>
              <a:t>Elle va au supermarché.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To go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004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S’en aller</a:t>
            </a:r>
          </a:p>
          <a:p>
            <a:pPr>
              <a:buNone/>
            </a:pPr>
            <a:r>
              <a:rPr lang="fr-FR" dirty="0" smtClean="0"/>
              <a:t>Elle s’en va.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To go AWAY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43000" y="4953000"/>
            <a:ext cx="75438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Je             (</a:t>
            </a:r>
            <a:r>
              <a:rPr lang="fr-FR" sz="2800" b="1" dirty="0" smtClean="0">
                <a:solidFill>
                  <a:srgbClr val="00863D"/>
                </a:solidFill>
              </a:rPr>
              <a:t>m’en</a:t>
            </a:r>
            <a:r>
              <a:rPr lang="fr-FR" sz="2800" dirty="0" smtClean="0"/>
              <a:t>) </a:t>
            </a:r>
            <a:r>
              <a:rPr lang="fr-FR" sz="2800" dirty="0" smtClean="0"/>
              <a:t>vais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t’en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vas</a:t>
            </a: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baseline="0" dirty="0" smtClean="0"/>
              <a:t>Il/Elle/On</a:t>
            </a:r>
            <a:r>
              <a:rPr lang="fr-FR" sz="2800" dirty="0" smtClean="0"/>
              <a:t> (</a:t>
            </a:r>
            <a:r>
              <a:rPr lang="fr-FR" sz="2800" b="1" dirty="0" smtClean="0">
                <a:solidFill>
                  <a:srgbClr val="00863D"/>
                </a:solidFill>
              </a:rPr>
              <a:t>s’en</a:t>
            </a:r>
            <a:r>
              <a:rPr lang="fr-FR" sz="2800" dirty="0" smtClean="0"/>
              <a:t>) </a:t>
            </a:r>
            <a:r>
              <a:rPr lang="fr-FR" sz="2800" dirty="0" smtClean="0"/>
              <a:t>va</a:t>
            </a:r>
            <a:endParaRPr lang="fr-F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 (nous) </a:t>
            </a:r>
            <a:r>
              <a:rPr lang="fr-FR" sz="2800" dirty="0" smtClean="0"/>
              <a:t>allons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Vous       (vous en) </a:t>
            </a:r>
            <a:r>
              <a:rPr lang="fr-FR" sz="2800" dirty="0" smtClean="0"/>
              <a:t>allez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s’en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/>
              <a:t>vont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425" y="449580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2400" b="1" u="sng" dirty="0" smtClean="0"/>
              <a:t>Aller</a:t>
            </a:r>
            <a:endParaRPr lang="fr-FR" sz="2400" b="1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4114800" y="13716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MOUVEMENTS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124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S’approcher (de)</a:t>
            </a:r>
          </a:p>
          <a:p>
            <a:pPr>
              <a:buNone/>
            </a:pPr>
            <a:r>
              <a:rPr lang="fr-FR" dirty="0" smtClean="0"/>
              <a:t>Je </a:t>
            </a:r>
            <a:r>
              <a:rPr lang="fr-FR" dirty="0" smtClean="0">
                <a:solidFill>
                  <a:srgbClr val="0070C0"/>
                </a:solidFill>
              </a:rPr>
              <a:t>vais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863D"/>
                </a:solidFill>
              </a:rPr>
              <a:t>m’</a:t>
            </a:r>
            <a:r>
              <a:rPr lang="fr-FR" dirty="0" smtClean="0"/>
              <a:t>approcher </a:t>
            </a:r>
            <a:r>
              <a:rPr lang="fr-FR" b="1" dirty="0" smtClean="0">
                <a:solidFill>
                  <a:srgbClr val="FF0000"/>
                </a:solidFill>
              </a:rPr>
              <a:t>de la </a:t>
            </a:r>
            <a:r>
              <a:rPr lang="fr-FR" dirty="0" smtClean="0"/>
              <a:t>chaise….</a:t>
            </a:r>
            <a:endParaRPr lang="fr-FR" dirty="0"/>
          </a:p>
          <a:p>
            <a:pPr>
              <a:buNone/>
            </a:pPr>
            <a:r>
              <a:rPr lang="fr-FR" dirty="0" smtClean="0"/>
              <a:t>Je m’approche </a:t>
            </a:r>
            <a:r>
              <a:rPr lang="fr-FR" b="1" dirty="0" smtClean="0">
                <a:solidFill>
                  <a:srgbClr val="FF0000"/>
                </a:solidFill>
              </a:rPr>
              <a:t>de la </a:t>
            </a:r>
            <a:r>
              <a:rPr lang="fr-FR" dirty="0" smtClean="0"/>
              <a:t>chaise….</a:t>
            </a:r>
          </a:p>
          <a:p>
            <a:pPr>
              <a:buNone/>
            </a:pPr>
            <a:r>
              <a:rPr lang="fr-FR" dirty="0" smtClean="0"/>
              <a:t>Je me suis approch</a:t>
            </a:r>
            <a:r>
              <a:rPr lang="fr-FR" dirty="0" smtClean="0"/>
              <a:t>é </a:t>
            </a:r>
            <a:r>
              <a:rPr lang="fr-FR" dirty="0" smtClean="0"/>
              <a:t>(e) </a:t>
            </a:r>
            <a:r>
              <a:rPr lang="fr-FR" b="1" dirty="0" smtClean="0">
                <a:solidFill>
                  <a:srgbClr val="FF0000"/>
                </a:solidFill>
              </a:rPr>
              <a:t>de la </a:t>
            </a:r>
            <a:r>
              <a:rPr lang="fr-FR" dirty="0" smtClean="0"/>
              <a:t>chaise….</a:t>
            </a:r>
            <a:endParaRPr lang="fr-F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00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 smtClean="0"/>
              <a:t>S’asseoir</a:t>
            </a:r>
          </a:p>
          <a:p>
            <a:pPr>
              <a:buNone/>
            </a:pPr>
            <a:r>
              <a:rPr lang="fr-FR" dirty="0" smtClean="0"/>
              <a:t>… et je </a:t>
            </a:r>
            <a:r>
              <a:rPr lang="fr-FR" dirty="0" smtClean="0">
                <a:solidFill>
                  <a:srgbClr val="0070C0"/>
                </a:solidFill>
              </a:rPr>
              <a:t>vais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863D"/>
                </a:solidFill>
              </a:rPr>
              <a:t>m’</a:t>
            </a:r>
            <a:r>
              <a:rPr lang="fr-FR" dirty="0" smtClean="0"/>
              <a:t>asseoir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…et je m’assieds.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…et je me suis assis(e).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4495800"/>
            <a:ext cx="449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2800" b="1" u="sng" dirty="0" smtClean="0"/>
              <a:t>S’asseoir</a:t>
            </a:r>
            <a:r>
              <a:rPr lang="fr-FR" sz="2800" b="1" dirty="0"/>
              <a:t> </a:t>
            </a:r>
            <a:r>
              <a:rPr lang="fr-FR" sz="2800" b="1" dirty="0" smtClean="0"/>
              <a:t>(</a:t>
            </a:r>
            <a:r>
              <a:rPr lang="fr-FR" sz="2800" b="1" dirty="0" err="1" smtClean="0">
                <a:solidFill>
                  <a:srgbClr val="0070C0"/>
                </a:solidFill>
              </a:rPr>
              <a:t>assoi</a:t>
            </a:r>
            <a:r>
              <a:rPr lang="fr-FR" sz="2800" b="1" dirty="0" smtClean="0">
                <a:solidFill>
                  <a:srgbClr val="0070C0"/>
                </a:solidFill>
              </a:rPr>
              <a:t>-</a:t>
            </a:r>
            <a:r>
              <a:rPr lang="fr-FR" sz="2800" b="1" dirty="0" smtClean="0"/>
              <a:t> &amp; </a:t>
            </a:r>
            <a:r>
              <a:rPr lang="fr-FR" sz="2800" b="1" dirty="0" err="1" smtClean="0">
                <a:solidFill>
                  <a:srgbClr val="7030A0"/>
                </a:solidFill>
              </a:rPr>
              <a:t>assey</a:t>
            </a:r>
            <a:r>
              <a:rPr lang="fr-FR" sz="2800" b="1" dirty="0" smtClean="0">
                <a:solidFill>
                  <a:srgbClr val="7030A0"/>
                </a:solidFill>
              </a:rPr>
              <a:t>-</a:t>
            </a:r>
            <a:r>
              <a:rPr lang="fr-FR" sz="2800" b="1" dirty="0" smtClean="0"/>
              <a:t>)</a:t>
            </a:r>
            <a:r>
              <a:rPr lang="fr-FR" sz="2800" b="1" u="sng" dirty="0" smtClean="0"/>
              <a:t> </a:t>
            </a:r>
            <a:endParaRPr lang="fr-FR" sz="2800" b="1" u="sng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143000" y="5105400"/>
            <a:ext cx="75438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Je             (</a:t>
            </a:r>
            <a:r>
              <a:rPr lang="fr-FR" sz="2800" b="1" dirty="0" smtClean="0">
                <a:solidFill>
                  <a:srgbClr val="00863D"/>
                </a:solidFill>
              </a:rPr>
              <a:t>m’</a:t>
            </a:r>
            <a:r>
              <a:rPr lang="fr-FR" sz="2800" dirty="0" smtClean="0"/>
              <a:t>) </a:t>
            </a:r>
            <a:r>
              <a:rPr lang="fr-FR" sz="2800" dirty="0" smtClean="0">
                <a:solidFill>
                  <a:srgbClr val="0070C0"/>
                </a:solidFill>
              </a:rPr>
              <a:t>assoi</a:t>
            </a:r>
            <a:r>
              <a:rPr lang="fr-FR" sz="2800" dirty="0" smtClean="0">
                <a:solidFill>
                  <a:srgbClr val="FF0000"/>
                </a:solidFill>
              </a:rPr>
              <a:t>s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>
                <a:solidFill>
                  <a:srgbClr val="0070C0"/>
                </a:solidFill>
              </a:rPr>
              <a:t>assoi</a:t>
            </a:r>
            <a:r>
              <a:rPr lang="fr-FR" sz="2800" dirty="0" smtClean="0">
                <a:solidFill>
                  <a:srgbClr val="FF0000"/>
                </a:solidFill>
              </a:rPr>
              <a:t>s</a:t>
            </a: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baseline="0" dirty="0" smtClean="0"/>
              <a:t>Il/Elle/On </a:t>
            </a:r>
            <a:r>
              <a:rPr lang="fr-FR" sz="2800" dirty="0" smtClean="0"/>
              <a:t> (</a:t>
            </a:r>
            <a:r>
              <a:rPr lang="fr-FR" sz="2800" b="1" dirty="0" smtClean="0">
                <a:solidFill>
                  <a:srgbClr val="00863D"/>
                </a:solidFill>
              </a:rPr>
              <a:t>s’</a:t>
            </a:r>
            <a:r>
              <a:rPr lang="fr-FR" sz="2800" dirty="0" smtClean="0"/>
              <a:t>) </a:t>
            </a:r>
            <a:r>
              <a:rPr lang="fr-FR" sz="2800" dirty="0" smtClean="0">
                <a:solidFill>
                  <a:srgbClr val="0070C0"/>
                </a:solidFill>
              </a:rPr>
              <a:t>assoi</a:t>
            </a:r>
            <a:r>
              <a:rPr lang="fr-FR" sz="2800" dirty="0" smtClean="0">
                <a:solidFill>
                  <a:srgbClr val="FF0000"/>
                </a:solidFill>
              </a:rPr>
              <a:t>t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  (nous) </a:t>
            </a:r>
            <a:r>
              <a:rPr lang="fr-FR" sz="2800" dirty="0" smtClean="0">
                <a:solidFill>
                  <a:srgbClr val="7030A0"/>
                </a:solidFill>
              </a:rPr>
              <a:t>assey</a:t>
            </a:r>
            <a:r>
              <a:rPr lang="fr-FR" sz="2800" dirty="0" smtClean="0">
                <a:solidFill>
                  <a:srgbClr val="FF0000"/>
                </a:solidFill>
              </a:rPr>
              <a:t>ons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Vous        (vous) </a:t>
            </a:r>
            <a:r>
              <a:rPr lang="fr-FR" sz="2800" dirty="0" smtClean="0">
                <a:solidFill>
                  <a:srgbClr val="7030A0"/>
                </a:solidFill>
              </a:rPr>
              <a:t>assey</a:t>
            </a:r>
            <a:r>
              <a:rPr lang="fr-FR" sz="2800" dirty="0" smtClean="0">
                <a:solidFill>
                  <a:srgbClr val="FF0000"/>
                </a:solidFill>
              </a:rPr>
              <a:t>ez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fr-FR" sz="2800" dirty="0" smtClean="0">
                <a:solidFill>
                  <a:srgbClr val="0070C0"/>
                </a:solidFill>
              </a:rPr>
              <a:t>assoi</a:t>
            </a:r>
            <a:r>
              <a:rPr lang="fr-FR" sz="2800" dirty="0" smtClean="0">
                <a:solidFill>
                  <a:srgbClr val="FF0000"/>
                </a:solidFill>
              </a:rPr>
              <a:t>ent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SENTIMENTS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12954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Sentir</a:t>
            </a:r>
          </a:p>
          <a:p>
            <a:pPr algn="ctr">
              <a:buNone/>
            </a:pPr>
            <a:r>
              <a:rPr lang="fr-FR" dirty="0" smtClean="0"/>
              <a:t>Je sens l’odeur de la rose.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114800" cy="1066799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Se sentir</a:t>
            </a:r>
          </a:p>
          <a:p>
            <a:pPr>
              <a:buNone/>
            </a:pPr>
            <a:r>
              <a:rPr lang="fr-FR" dirty="0" smtClean="0"/>
              <a:t>Je </a:t>
            </a:r>
            <a:r>
              <a:rPr lang="fr-FR" b="1" dirty="0" smtClean="0"/>
              <a:t>me</a:t>
            </a:r>
            <a:r>
              <a:rPr lang="fr-FR" dirty="0" smtClean="0"/>
              <a:t> sens décontracté(e)</a:t>
            </a:r>
            <a:r>
              <a:rPr lang="fr-FR" b="1" dirty="0" smtClean="0"/>
              <a:t>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43000" y="4953000"/>
            <a:ext cx="7391400" cy="144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/>
              <a:t>Je             (me) sen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(te) </a:t>
            </a:r>
            <a:r>
              <a:rPr lang="fr-FR" sz="2800" dirty="0" smtClean="0"/>
              <a:t>sen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342900" lvl="0" indent="-342900">
              <a:spcBef>
                <a:spcPct val="20000"/>
              </a:spcBef>
            </a:pPr>
            <a:r>
              <a:rPr lang="fr-FR" sz="2800" baseline="0" dirty="0" smtClean="0"/>
              <a:t>Il/Elle/On</a:t>
            </a:r>
            <a:r>
              <a:rPr lang="fr-FR" sz="2800" dirty="0" smtClean="0"/>
              <a:t> (se) </a:t>
            </a:r>
            <a:r>
              <a:rPr lang="fr-FR" sz="2800" dirty="0" smtClean="0"/>
              <a:t>sen</a:t>
            </a:r>
            <a:r>
              <a:rPr lang="fr-FR" sz="2800" b="1" dirty="0" smtClean="0">
                <a:solidFill>
                  <a:srgbClr val="FF0000"/>
                </a:solidFill>
              </a:rPr>
              <a:t>t</a:t>
            </a:r>
            <a:endParaRPr lang="fr-FR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      (nous) </a:t>
            </a:r>
            <a:r>
              <a:rPr lang="fr-FR" sz="2800" dirty="0" smtClean="0"/>
              <a:t>sen</a:t>
            </a:r>
            <a:r>
              <a:rPr lang="fr-FR" sz="2800" b="1" dirty="0" smtClean="0"/>
              <a:t>t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800" dirty="0" smtClean="0"/>
              <a:t>Vous        (vous) </a:t>
            </a:r>
            <a:r>
              <a:rPr lang="fr-FR" sz="2800" dirty="0" smtClean="0"/>
              <a:t>sen</a:t>
            </a:r>
            <a:r>
              <a:rPr lang="fr-FR" sz="2800" b="1" dirty="0" smtClean="0"/>
              <a:t>t</a:t>
            </a:r>
            <a:r>
              <a:rPr lang="fr-FR" sz="2800" b="1" dirty="0" smtClean="0">
                <a:solidFill>
                  <a:srgbClr val="FF0000"/>
                </a:solidFill>
              </a:rPr>
              <a:t>ez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Ils/Elles    (se)   </a:t>
            </a:r>
            <a:r>
              <a:rPr lang="fr-FR" sz="2800" dirty="0" smtClean="0"/>
              <a:t>sen</a:t>
            </a:r>
            <a:r>
              <a:rPr lang="fr-FR" sz="2800" b="1" dirty="0" smtClean="0"/>
              <a:t>t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9321" y="4495800"/>
            <a:ext cx="940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2400" b="1" u="sng" dirty="0" smtClean="0"/>
              <a:t>Sentir</a:t>
            </a:r>
            <a:endParaRPr lang="fr-FR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4114800" y="12192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1830850" cy="18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14750"/>
            <a:ext cx="234461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SENTIMENTS/EMOTIONS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267200" cy="31242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Embêter</a:t>
            </a:r>
          </a:p>
          <a:p>
            <a:pPr algn="ctr">
              <a:buNone/>
            </a:pPr>
            <a:r>
              <a:rPr lang="fr-FR" dirty="0" smtClean="0"/>
              <a:t>1) To bore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Est-ce que cette leçon vous embête? </a:t>
            </a:r>
          </a:p>
          <a:p>
            <a:pPr algn="ctr"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2) To </a:t>
            </a:r>
            <a:r>
              <a:rPr lang="fr-FR" dirty="0" err="1" smtClean="0"/>
              <a:t>bother</a:t>
            </a:r>
            <a:endParaRPr lang="fr-F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600201"/>
            <a:ext cx="4343400" cy="3200400"/>
          </a:xfrm>
        </p:spPr>
        <p:txBody>
          <a:bodyPr/>
          <a:lstStyle/>
          <a:p>
            <a:pPr algn="ctr">
              <a:buNone/>
            </a:pPr>
            <a:r>
              <a:rPr lang="fr-FR" b="1" u="sng" dirty="0" smtClean="0"/>
              <a:t>S’embêter</a:t>
            </a:r>
          </a:p>
          <a:p>
            <a:pPr algn="ctr">
              <a:buNone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bored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 algn="ctr">
              <a:buNone/>
            </a:pPr>
            <a:r>
              <a:rPr lang="fr-FR" b="1" u="sng" dirty="0" smtClean="0"/>
              <a:t>S’ennuyer</a:t>
            </a:r>
          </a:p>
          <a:p>
            <a:pPr>
              <a:buNone/>
            </a:pPr>
            <a:r>
              <a:rPr lang="fr-FR" dirty="0" smtClean="0"/>
              <a:t>Je m’ennuie = Je m’embête.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371600"/>
            <a:ext cx="76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000" b="1" dirty="0"/>
              <a:t>v</a:t>
            </a:r>
            <a:r>
              <a:rPr lang="fr-FR" sz="4000" b="1" dirty="0" smtClean="0"/>
              <a:t>s.</a:t>
            </a:r>
            <a:endParaRPr lang="fr-FR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4495800"/>
            <a:ext cx="169086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SENTIMENTS/EMOTIONS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S’amuser</a:t>
            </a:r>
          </a:p>
          <a:p>
            <a:pPr lvl="1"/>
            <a:r>
              <a:rPr lang="fr-FR" dirty="0" err="1" smtClean="0"/>
              <a:t>Adj</a:t>
            </a:r>
            <a:r>
              <a:rPr lang="fr-FR" dirty="0" smtClean="0"/>
              <a:t>: amusé(e)</a:t>
            </a:r>
          </a:p>
          <a:p>
            <a:pPr lvl="1"/>
            <a:r>
              <a:rPr lang="fr-FR" dirty="0" smtClean="0"/>
              <a:t>Ils s’amusent</a:t>
            </a:r>
          </a:p>
          <a:p>
            <a:endParaRPr lang="fr-FR" dirty="0" smtClean="0"/>
          </a:p>
          <a:p>
            <a:r>
              <a:rPr lang="fr-FR" dirty="0" smtClean="0"/>
              <a:t>S’impatienter</a:t>
            </a:r>
          </a:p>
          <a:p>
            <a:pPr lvl="1"/>
            <a:r>
              <a:rPr lang="fr-FR" dirty="0" err="1" smtClean="0"/>
              <a:t>Adj</a:t>
            </a:r>
            <a:r>
              <a:rPr lang="fr-FR" dirty="0" smtClean="0"/>
              <a:t>: Impatient(e)</a:t>
            </a:r>
          </a:p>
          <a:p>
            <a:pPr lvl="1"/>
            <a:r>
              <a:rPr lang="fr-FR" dirty="0" smtClean="0"/>
              <a:t>Il s’impatiente. </a:t>
            </a:r>
          </a:p>
          <a:p>
            <a:endParaRPr lang="fr-FR" dirty="0" smtClean="0"/>
          </a:p>
          <a:p>
            <a:r>
              <a:rPr lang="fr-FR" dirty="0" smtClean="0"/>
              <a:t>S’</a:t>
            </a:r>
            <a:r>
              <a:rPr lang="fr-FR" dirty="0" smtClean="0"/>
              <a:t> é</a:t>
            </a:r>
            <a:r>
              <a:rPr lang="fr-FR" dirty="0" smtClean="0"/>
              <a:t>nerver</a:t>
            </a:r>
          </a:p>
          <a:p>
            <a:pPr lvl="1"/>
            <a:r>
              <a:rPr lang="fr-FR" dirty="0" err="1" smtClean="0"/>
              <a:t>Adj</a:t>
            </a:r>
            <a:r>
              <a:rPr lang="fr-FR" dirty="0" smtClean="0"/>
              <a:t>: énervé(e)</a:t>
            </a:r>
          </a:p>
          <a:p>
            <a:pPr lvl="1"/>
            <a:r>
              <a:rPr lang="fr-FR" dirty="0" smtClean="0"/>
              <a:t>Je m’</a:t>
            </a:r>
            <a:r>
              <a:rPr lang="fr-FR" dirty="0" smtClean="0"/>
              <a:t>énerve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19413"/>
            <a:ext cx="2133600" cy="20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2286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468</Words>
  <Application>Microsoft Office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L’usage idiomatique des verbes réfléchis (p.54)</vt:lpstr>
      <vt:lpstr>On utilise les verbes réfléchis pour décrire …</vt:lpstr>
      <vt:lpstr>Les MOUVEMENTS</vt:lpstr>
      <vt:lpstr>Les MOUVEMENTS</vt:lpstr>
      <vt:lpstr>Les MOUVEMENTS</vt:lpstr>
      <vt:lpstr>Les MOUVEMENTS</vt:lpstr>
      <vt:lpstr>Les SENTIMENTS</vt:lpstr>
      <vt:lpstr>Les SENTIMENTS/EMOTIONS</vt:lpstr>
      <vt:lpstr>Les SENTIMENTS/EMOTIONS</vt:lpstr>
      <vt:lpstr>S’inquiéter</vt:lpstr>
      <vt:lpstr>…AUTRES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L’usage idiomatique des verbes réfléchis (p.54)</dc:title>
  <dc:creator>owner</dc:creator>
  <cp:lastModifiedBy>owner</cp:lastModifiedBy>
  <cp:revision>31</cp:revision>
  <dcterms:created xsi:type="dcterms:W3CDTF">2011-10-03T04:15:38Z</dcterms:created>
  <dcterms:modified xsi:type="dcterms:W3CDTF">2011-10-03T05:40:37Z</dcterms:modified>
</cp:coreProperties>
</file>